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90" r:id="rId4"/>
    <p:sldId id="292" r:id="rId5"/>
    <p:sldId id="258" r:id="rId6"/>
    <p:sldId id="259" r:id="rId7"/>
    <p:sldId id="261" r:id="rId8"/>
    <p:sldId id="293" r:id="rId9"/>
    <p:sldId id="262" r:id="rId10"/>
    <p:sldId id="263" r:id="rId11"/>
    <p:sldId id="284" r:id="rId12"/>
    <p:sldId id="285" r:id="rId13"/>
    <p:sldId id="295" r:id="rId14"/>
    <p:sldId id="294" r:id="rId15"/>
    <p:sldId id="282" r:id="rId16"/>
    <p:sldId id="296" r:id="rId17"/>
    <p:sldId id="297" r:id="rId18"/>
    <p:sldId id="298" r:id="rId19"/>
    <p:sldId id="276" r:id="rId20"/>
    <p:sldId id="267" r:id="rId21"/>
    <p:sldId id="299" r:id="rId22"/>
    <p:sldId id="300" r:id="rId23"/>
    <p:sldId id="304" r:id="rId24"/>
    <p:sldId id="270" r:id="rId25"/>
    <p:sldId id="273" r:id="rId26"/>
    <p:sldId id="303" r:id="rId27"/>
    <p:sldId id="301" r:id="rId28"/>
    <p:sldId id="288" r:id="rId29"/>
    <p:sldId id="302" r:id="rId30"/>
    <p:sldId id="275" r:id="rId31"/>
    <p:sldId id="279" r:id="rId32"/>
    <p:sldId id="278" r:id="rId33"/>
    <p:sldId id="281" r:id="rId34"/>
    <p:sldId id="280" r:id="rId35"/>
    <p:sldId id="289" r:id="rId36"/>
    <p:sldId id="260" r:id="rId37"/>
    <p:sldId id="264" r:id="rId38"/>
    <p:sldId id="265" r:id="rId39"/>
    <p:sldId id="266" r:id="rId40"/>
    <p:sldId id="268" r:id="rId41"/>
    <p:sldId id="283" r:id="rId42"/>
    <p:sldId id="271" r:id="rId43"/>
    <p:sldId id="272" r:id="rId44"/>
    <p:sldId id="269" r:id="rId45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7" autoAdjust="0"/>
    <p:restoredTop sz="90929"/>
  </p:normalViewPr>
  <p:slideViewPr>
    <p:cSldViewPr>
      <p:cViewPr varScale="1">
        <p:scale>
          <a:sx n="67" d="100"/>
          <a:sy n="67" d="100"/>
        </p:scale>
        <p:origin x="-840" y="-120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30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61EB85-E100-0A46-85E2-DB1C0B4B24E9}" type="slidenum">
              <a:rPr lang="en-US"/>
              <a:pPr/>
              <a:t>34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6025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9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 smtClean="0"/>
              <a:t>Biologically-based Error Driven Learning in </a:t>
            </a:r>
            <a:r>
              <a:rPr lang="en-US" sz="4000" dirty="0" err="1" smtClean="0"/>
              <a:t>Thalamocortical</a:t>
            </a:r>
            <a:r>
              <a:rPr lang="en-US" sz="4000" dirty="0" smtClean="0"/>
              <a:t> Circuits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681"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653" b="-545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News…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biologically plausible (according to me at least! :)</a:t>
            </a:r>
          </a:p>
          <a:p>
            <a:pPr lvl="1"/>
            <a:r>
              <a:rPr lang="en-US" dirty="0" smtClean="0"/>
              <a:t>Current deep </a:t>
            </a:r>
            <a:r>
              <a:rPr lang="en-US" dirty="0" err="1" smtClean="0"/>
              <a:t>backprop</a:t>
            </a:r>
            <a:r>
              <a:rPr lang="en-US" dirty="0" smtClean="0"/>
              <a:t> nets can plausibly claim to be capturing </a:t>
            </a:r>
            <a:r>
              <a:rPr lang="en-US" i="1" dirty="0" smtClean="0"/>
              <a:t>something</a:t>
            </a:r>
            <a:r>
              <a:rPr lang="en-US" dirty="0" smtClean="0"/>
              <a:t> about actual brain</a:t>
            </a:r>
          </a:p>
          <a:p>
            <a:pPr lvl="1"/>
            <a:r>
              <a:rPr lang="en-US" dirty="0" smtClean="0"/>
              <a:t>Recent mods e.g., </a:t>
            </a:r>
            <a:r>
              <a:rPr lang="en-US" dirty="0" err="1" smtClean="0"/>
              <a:t>ReLU</a:t>
            </a:r>
            <a:r>
              <a:rPr lang="en-US" dirty="0" smtClean="0"/>
              <a:t>, sparse coding are also biologically consistent</a:t>
            </a:r>
          </a:p>
          <a:p>
            <a:r>
              <a:rPr lang="en-US" dirty="0" smtClean="0"/>
              <a:t>Bidirectional / recurrent dynamics have functional benefits, and fit human data..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4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The Bad News…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</a:t>
            </a:r>
            <a:r>
              <a:rPr lang="en-US" sz="2800" dirty="0" smtClean="0"/>
              <a:t>)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5593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Brain to the Rescue?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466725" y="6372225"/>
            <a:ext cx="9067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Deep Layers drive thalamus, have strong top-down feedback effects</a:t>
            </a:r>
          </a:p>
          <a:p>
            <a:r>
              <a:rPr lang="en-US" sz="2000" dirty="0" err="1" smtClean="0"/>
              <a:t>Pulvinar</a:t>
            </a:r>
            <a:r>
              <a:rPr lang="en-US" sz="2000" dirty="0" smtClean="0"/>
              <a:t> strongly implicated in visual attention..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auto-encoder on V2, V3 produces some learning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Very 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 over Time: </a:t>
            </a:r>
            <a:br>
              <a:rPr lang="en-US" dirty="0" smtClean="0"/>
            </a:br>
            <a:r>
              <a:rPr lang="en-US" dirty="0" smtClean="0"/>
              <a:t>Predictive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4" y="1680642"/>
            <a:ext cx="9067799" cy="24112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834" y="4705778"/>
            <a:ext cx="8731256" cy="169631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prediction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 err="1"/>
              <a:t>LeabraTI</a:t>
            </a:r>
            <a:r>
              <a:rPr lang="en-US" sz="2200" dirty="0"/>
              <a:t>: temporal integration – also uses deep5b bursting</a:t>
            </a:r>
          </a:p>
        </p:txBody>
      </p:sp>
    </p:spTree>
    <p:extLst>
      <p:ext uri="{BB962C8B-B14F-4D97-AF65-F5344CB8AC3E}">
        <p14:creationId xmlns:p14="http://schemas.microsoft.com/office/powerpoint/2010/main" val="363541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</a:t>
            </a:r>
            <a:r>
              <a:rPr lang="en-US" sz="2400" dirty="0"/>
              <a:t>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Full Brain Interactions: OFC, FEF..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213738"/>
            <a:ext cx="6781799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</a:t>
            </a:r>
            <a:endParaRPr lang="en-US" dirty="0" smtClean="0"/>
          </a:p>
          <a:p>
            <a:r>
              <a:rPr lang="en-US" dirty="0" smtClean="0"/>
              <a:t>Bonus: Biological error-driven learning can use recurrent connectivity to communicate gradients</a:t>
            </a:r>
          </a:p>
          <a:p>
            <a:r>
              <a:rPr lang="en-US" dirty="0" smtClean="0"/>
              <a:t>Superficial </a:t>
            </a:r>
            <a:r>
              <a:rPr lang="en-US" dirty="0" smtClean="0"/>
              <a:t>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pPr lvl="1"/>
            <a:r>
              <a:rPr lang="en-US" dirty="0" smtClean="0"/>
              <a:t>Also </a:t>
            </a:r>
            <a:r>
              <a:rPr lang="en-US" dirty="0" err="1" smtClean="0"/>
              <a:t>thalamically</a:t>
            </a:r>
            <a:r>
              <a:rPr lang="en-US" dirty="0" smtClean="0"/>
              <a:t>-driven auto-encoder for each layer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2x+ connections..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  <a:endParaRPr lang="en-US" dirty="0" smtClean="0"/>
          </a:p>
          <a:p>
            <a:pPr lvl="1"/>
            <a:r>
              <a:rPr lang="en-US" dirty="0" smtClean="0"/>
              <a:t>Could </a:t>
            </a:r>
            <a:r>
              <a:rPr lang="en-US" dirty="0" smtClean="0"/>
              <a:t>really use fast specialized hardware</a:t>
            </a:r>
            <a:r>
              <a:rPr lang="en-US" dirty="0" smtClean="0"/>
              <a:t>!            (“if I only had a brain…”)</a:t>
            </a:r>
            <a:endParaRPr lang="en-US" dirty="0" smtClean="0"/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Problem or Many?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segmentation, scene recognition, object recognition, scene scanning.. typically solved separately in machine vision(?)</a:t>
            </a:r>
          </a:p>
          <a:p>
            <a:r>
              <a:rPr lang="en-US" dirty="0" smtClean="0"/>
              <a:t>Brain appears to use a single integrated bidirectional / attentional network to solve all of these problems together</a:t>
            </a:r>
          </a:p>
          <a:p>
            <a:r>
              <a:rPr lang="en-US" dirty="0" smtClean="0"/>
              <a:t>Object vs. scene is arbitrary – complex objects are “scenes” – need active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</a:t>
            </a:r>
            <a:r>
              <a:rPr lang="en-US" sz="4000" dirty="0" smtClean="0"/>
              <a:t>-&gt; </a:t>
            </a:r>
            <a:r>
              <a:rPr lang="en-US" sz="4000" dirty="0" smtClean="0"/>
              <a:t>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050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Synaptic Plasticity: XCAL Model</a:t>
            </a:r>
            <a:br>
              <a:rPr lang="en-US" dirty="0" smtClean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91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Threshold = Medium Term Synaptic Activity (Error-Driven)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dW</a:t>
            </a:r>
            <a:r>
              <a:rPr lang="en-US" sz="3200" dirty="0" smtClean="0"/>
              <a:t> = Outcome – Expectation =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s</a:t>
            </a:r>
            <a:r>
              <a:rPr lang="en-US" sz="3200" dirty="0" smtClean="0"/>
              <a:t> -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m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24688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3" y="307979"/>
            <a:ext cx="9069386" cy="1250950"/>
          </a:xfrm>
          <a:ln/>
        </p:spPr>
        <p:txBody>
          <a:bodyPr tIns="38791"/>
          <a:lstStyle/>
          <a:p>
            <a:pPr>
              <a:tabLst>
                <a:tab pos="723600" algn="l"/>
                <a:tab pos="1447196" algn="l"/>
                <a:tab pos="2170800" algn="l"/>
                <a:tab pos="2894399" algn="l"/>
                <a:tab pos="3617998" algn="l"/>
                <a:tab pos="4341600" algn="l"/>
                <a:tab pos="5065199" algn="l"/>
                <a:tab pos="5788799" algn="l"/>
                <a:tab pos="6512398" algn="l"/>
                <a:tab pos="7235999" algn="l"/>
                <a:tab pos="7959599" algn="l"/>
                <a:tab pos="8683198" algn="l"/>
              </a:tabLst>
            </a:pPr>
            <a:r>
              <a:rPr lang="en-US" dirty="0" smtClean="0"/>
              <a:t>“</a:t>
            </a:r>
            <a:r>
              <a:rPr lang="en-US" dirty="0" err="1"/>
              <a:t>Allosteric</a:t>
            </a:r>
            <a:r>
              <a:rPr lang="en-US" dirty="0"/>
              <a:t>” NMDA</a:t>
            </a:r>
            <a:r>
              <a:rPr lang="en-US" dirty="0" smtClean="0"/>
              <a:t> Captures STDP</a:t>
            </a:r>
            <a:br>
              <a:rPr lang="en-US" dirty="0" smtClean="0"/>
            </a:br>
            <a:r>
              <a:rPr lang="en-US" sz="3100" dirty="0"/>
              <a:t>(including higher-order and time integration effects)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43" y="1770063"/>
            <a:ext cx="9069386" cy="4900612"/>
          </a:xfrm>
          <a:ln/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43" y="1770067"/>
            <a:ext cx="3695699" cy="3102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6" descr="fig_urakubo_et_al_tripl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407" y="1770063"/>
            <a:ext cx="4681218" cy="5343419"/>
          </a:xfrm>
          <a:prstGeom prst="rect">
            <a:avLst/>
          </a:prstGeom>
        </p:spPr>
      </p:pic>
      <p:pic>
        <p:nvPicPr>
          <p:cNvPr id="8" name="Picture 7" descr="fig_urakubo_et_al_qua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642" y="4957869"/>
            <a:ext cx="2268533" cy="236759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275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from HTM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Dendritic spines linearize neuron behavior (Araya, </a:t>
            </a:r>
            <a:r>
              <a:rPr lang="en-US" dirty="0" err="1" smtClean="0"/>
              <a:t>Eisenthal</a:t>
            </a:r>
            <a:r>
              <a:rPr lang="en-US" dirty="0" smtClean="0"/>
              <a:t>, </a:t>
            </a:r>
            <a:r>
              <a:rPr lang="en-US" dirty="0" err="1" smtClean="0"/>
              <a:t>Yuste</a:t>
            </a:r>
            <a:r>
              <a:rPr lang="en-US" dirty="0" smtClean="0"/>
              <a:t>, 2006)</a:t>
            </a:r>
          </a:p>
          <a:p>
            <a:pPr lvl="1"/>
            <a:r>
              <a:rPr lang="en-US" dirty="0" smtClean="0"/>
              <a:t>Point neurons!  They work! (but we do take advantage of differential strength for diff </a:t>
            </a:r>
            <a:r>
              <a:rPr lang="en-US" dirty="0" err="1" smtClean="0"/>
              <a:t>prjns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Error-driven learning and graded bidirectional constraint satisfaction vs. discrete coincidence detection and discrete activations</a:t>
            </a:r>
          </a:p>
          <a:p>
            <a:r>
              <a:rPr lang="en-US" dirty="0" smtClean="0"/>
              <a:t>More differentiated laminar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542035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How to capture in a model?</a:t>
            </a:r>
          </a:p>
          <a:p>
            <a:r>
              <a:rPr lang="en-US" dirty="0" smtClean="0"/>
              <a:t>Bonus: Biological error-driven learning can use recurrent connectivity to communicate gradients</a:t>
            </a:r>
          </a:p>
          <a:p>
            <a:r>
              <a:rPr lang="en-US" dirty="0" smtClean="0"/>
              <a:t>Superficial 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: Learning Through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3" y="1844451"/>
            <a:ext cx="9067799" cy="4840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028828"/>
            <a:ext cx="8077200" cy="4684516"/>
          </a:xfrm>
        </p:spPr>
      </p:pic>
      <p:sp>
        <p:nvSpPr>
          <p:cNvPr id="3" name="TextBox 2"/>
          <p:cNvSpPr txBox="1"/>
          <p:nvPr/>
        </p:nvSpPr>
        <p:spPr>
          <a:xfrm>
            <a:off x="1076325" y="6829425"/>
            <a:ext cx="8077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Generalization of </a:t>
            </a:r>
            <a:r>
              <a:rPr lang="en-US" sz="2000" i="1" dirty="0" smtClean="0"/>
              <a:t>Recirculation</a:t>
            </a:r>
            <a:r>
              <a:rPr lang="en-US" sz="2000" dirty="0" smtClean="0"/>
              <a:t> (Hinton &amp; McClelland, 1988)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050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Midpoint integration + symmetry = Contrastive </a:t>
            </a:r>
            <a:r>
              <a:rPr lang="en-US" sz="2400" dirty="0" err="1" smtClean="0"/>
              <a:t>Hebbian</a:t>
            </a:r>
            <a:r>
              <a:rPr lang="en-US" sz="2400" dirty="0" smtClean="0"/>
              <a:t> = DBM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26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143232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3925" y="1419225"/>
            <a:ext cx="1005504" cy="443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LSTM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8467725" y="1862423"/>
            <a:ext cx="578952" cy="69980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9049</TotalTime>
  <Words>1529</Words>
  <Application>Microsoft Macintosh PowerPoint</Application>
  <PresentationFormat>Custom</PresentationFormat>
  <Paragraphs>191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ror_std_emerbrain</vt:lpstr>
      <vt:lpstr>Biologically-based Error Driven Learning in Thalamocortical Circuits</vt:lpstr>
      <vt:lpstr>Cognitively: What is Vision For?</vt:lpstr>
      <vt:lpstr>Recurrent Processing -&gt; Consciousness (Lamme, 2006)</vt:lpstr>
      <vt:lpstr>Outline</vt:lpstr>
      <vt:lpstr>Bidirectional Connections Carry Error Gradients (GeneRec; O’Reilly, 1996)</vt:lpstr>
      <vt:lpstr>Bidirectional Connections Carry Error Gradients (GeneRec; O’Reilly, 1996)</vt:lpstr>
      <vt:lpstr>Activation Diffs Implicitly Compute Derivatives (GeneRec; O’Reilly, 1996)</vt:lpstr>
      <vt:lpstr>Superficial Attractor / Constraint Satisfaction Network</vt:lpstr>
      <vt:lpstr>Leabra Biologically-based   Cognitive Architecture</vt:lpstr>
      <vt:lpstr>Bidirectional Object Recognition (e.g., O’Reilly et al., 2013)</vt:lpstr>
      <vt:lpstr>Benefit of Bidirectionality: Robust to Partial Occlusion</vt:lpstr>
      <vt:lpstr>Human Data (Wyatte et al, 2012)</vt:lpstr>
      <vt:lpstr>The Good News…</vt:lpstr>
      <vt:lpstr>The Bad News…</vt:lpstr>
      <vt:lpstr>More Brain to the Rescue? (Sherman &amp; Guillery, 2006)</vt:lpstr>
      <vt:lpstr>Deep Dominates Feedback</vt:lpstr>
      <vt:lpstr>Deep Attentional Dynamics (Reynolds &amp; Heeger, 2009; Grossberg, 1999)</vt:lpstr>
      <vt:lpstr>DeepLeabra</vt:lpstr>
      <vt:lpstr>Thalamocortical Mysteries</vt:lpstr>
      <vt:lpstr>Nested Thalamic Auto-Encoders (Deep5aed: Deep5b Auto Error Driven)</vt:lpstr>
      <vt:lpstr>Current Results</vt:lpstr>
      <vt:lpstr>3D Virtual Reality Learning</vt:lpstr>
      <vt:lpstr>Very Preliminary Results..</vt:lpstr>
      <vt:lpstr>Auto-Encoder over Time:  Predictive Learning</vt:lpstr>
      <vt:lpstr>Predictive Auto-Encoding Supports Figure-Ground Segregation</vt:lpstr>
      <vt:lpstr>Full Brain Interactions: OFC, FEF..</vt:lpstr>
      <vt:lpstr>Conclusions</vt:lpstr>
      <vt:lpstr>Problems with Recurrent Connectivity</vt:lpstr>
      <vt:lpstr>One Problem or Many?</vt:lpstr>
      <vt:lpstr>Thanks To</vt:lpstr>
      <vt:lpstr>Extras</vt:lpstr>
      <vt:lpstr>Synaptic Plasticity: XCAL Model (reduction of Urakubo et al, 2008 STDP model)</vt:lpstr>
      <vt:lpstr>Floating Threshold = Medium Term Synaptic Activity (Error-Driven)</vt:lpstr>
      <vt:lpstr>“Allosteric” NMDA Captures STDP (including higher-order and time integration effects)</vt:lpstr>
      <vt:lpstr>Differences from HTM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LeabraTI: Learning Through Time</vt:lpstr>
      <vt:lpstr>TI: Key Biological Data</vt:lpstr>
      <vt:lpstr>Test Application: Learning Early Visual Structure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98</cp:revision>
  <dcterms:created xsi:type="dcterms:W3CDTF">2009-03-18T06:10:11Z</dcterms:created>
  <dcterms:modified xsi:type="dcterms:W3CDTF">2015-06-11T19:04:02Z</dcterms:modified>
</cp:coreProperties>
</file>